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80" r:id="rId2"/>
    <p:sldId id="257" r:id="rId3"/>
    <p:sldId id="260" r:id="rId4"/>
    <p:sldId id="264" r:id="rId5"/>
    <p:sldId id="265" r:id="rId6"/>
    <p:sldId id="266" r:id="rId7"/>
    <p:sldId id="267" r:id="rId8"/>
    <p:sldId id="261" r:id="rId9"/>
    <p:sldId id="284" r:id="rId10"/>
    <p:sldId id="269" r:id="rId11"/>
    <p:sldId id="281" r:id="rId12"/>
    <p:sldId id="270" r:id="rId13"/>
    <p:sldId id="271" r:id="rId14"/>
    <p:sldId id="283" r:id="rId15"/>
    <p:sldId id="285" r:id="rId16"/>
    <p:sldId id="272" r:id="rId17"/>
    <p:sldId id="282" r:id="rId18"/>
    <p:sldId id="273" r:id="rId19"/>
    <p:sldId id="286" r:id="rId20"/>
    <p:sldId id="274" r:id="rId21"/>
    <p:sldId id="287" r:id="rId22"/>
    <p:sldId id="278" r:id="rId23"/>
    <p:sldId id="288" r:id="rId24"/>
    <p:sldId id="268" r:id="rId25"/>
    <p:sldId id="289" r:id="rId26"/>
    <p:sldId id="290" r:id="rId27"/>
    <p:sldId id="279" r:id="rId28"/>
    <p:sldId id="259" r:id="rId29"/>
    <p:sldId id="263" r:id="rId3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FF33"/>
    <a:srgbClr val="CC6600"/>
    <a:srgbClr val="009999"/>
    <a:srgbClr val="FF0033"/>
    <a:srgbClr val="CC0099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5165D90A-05BD-4BA9-99EC-056826C4814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801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0B103-85D5-4915-A48C-F42B228B25B5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0635A-54CE-4E7B-BC12-812B3E07045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440FC-0F51-48FC-BB9B-62F066B43267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79C0F-E0DA-426C-871D-231408C7258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61CB1-F3D0-45A1-9B1B-8E4520CB5A5C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A9F07-2417-4D62-81F9-6110C7FBB89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1BB31-F6E5-4E76-A6D7-77EC04A82C40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CE033-0CC2-4EA2-978C-ACB03252DEE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FB250-1259-4C6D-AE22-9A4A97261F32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2BB70-141F-4B65-B3C0-98C5C1577EA8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FE122-AF9B-42F5-952F-08F857D19F1E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F988C0-02FE-4118-8580-82B1D084332F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381000"/>
            <a:ext cx="8100391" cy="95976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Nutrition and Protein Energy Malnutrition</a:t>
            </a:r>
            <a:endParaRPr lang="en-US" sz="3200" b="1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3E434-03A7-44E9-9C1D-7CD689F3AF68}" type="slidenum">
              <a:rPr lang="ar-EG"/>
              <a:pPr>
                <a:defRPr/>
              </a:pPr>
              <a:t>1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21038"/>
            <a:ext cx="7407275" cy="2722562"/>
          </a:xfrm>
          <a:noFill/>
        </p:spPr>
        <p:txBody>
          <a:bodyPr/>
          <a:lstStyle/>
          <a:p>
            <a:pPr marL="26988" algn="ctr" eaLnBrk="1" hangingPunct="1"/>
            <a:r>
              <a:rPr lang="en-US" sz="2400" dirty="0" smtClean="0">
                <a:solidFill>
                  <a:srgbClr val="320E04"/>
                </a:solidFill>
                <a:cs typeface="Majalla UI"/>
              </a:rPr>
              <a:t>By </a:t>
            </a:r>
          </a:p>
          <a:p>
            <a:pPr marL="26988" algn="ctr" eaLnBrk="1" hangingPunct="1"/>
            <a:r>
              <a:rPr lang="en-US" sz="3200" b="1" dirty="0" err="1" smtClean="0">
                <a:solidFill>
                  <a:srgbClr val="C00000"/>
                </a:solidFill>
                <a:cs typeface="Majalla UI"/>
              </a:rPr>
              <a:t>Dr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 Mohamed Abdel </a:t>
            </a:r>
            <a:r>
              <a:rPr lang="en-US" sz="3200" b="1" dirty="0" err="1" smtClean="0">
                <a:solidFill>
                  <a:srgbClr val="C00000"/>
                </a:solidFill>
                <a:cs typeface="Majalla UI"/>
              </a:rPr>
              <a:t>Wahab</a:t>
            </a:r>
            <a:r>
              <a:rPr lang="en-US" sz="3200" b="1" dirty="0" smtClean="0">
                <a:solidFill>
                  <a:srgbClr val="C00000"/>
                </a:solidFill>
                <a:cs typeface="Majalla UI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cs typeface="Majalla UI"/>
              </a:rPr>
              <a:t>Ezzat</a:t>
            </a:r>
            <a:endParaRPr lang="en-US" sz="3200" b="1" dirty="0" smtClean="0">
              <a:solidFill>
                <a:srgbClr val="C00000"/>
              </a:solidFill>
              <a:cs typeface="Majalla UI"/>
            </a:endParaRPr>
          </a:p>
          <a:p>
            <a:pPr marL="26988" algn="ctr" eaLnBrk="1" hangingPunct="1"/>
            <a:r>
              <a:rPr lang="en-US" sz="2400" dirty="0" smtClean="0">
                <a:solidFill>
                  <a:srgbClr val="320E04"/>
                </a:solidFill>
                <a:cs typeface="Majalla UI"/>
              </a:rPr>
              <a:t>Lecturer of Internal Medicine </a:t>
            </a:r>
          </a:p>
          <a:p>
            <a:pPr marL="26988" algn="ctr" eaLnBrk="1" hangingPunct="1"/>
            <a:r>
              <a:rPr lang="en-US" sz="2400" dirty="0" smtClean="0">
                <a:solidFill>
                  <a:srgbClr val="320E04"/>
                </a:solidFill>
                <a:cs typeface="Majalla UI"/>
              </a:rPr>
              <a:t>Faculty of Medicine</a:t>
            </a:r>
          </a:p>
          <a:p>
            <a:pPr marL="26988" algn="ctr" eaLnBrk="1" hangingPunct="1"/>
            <a:r>
              <a:rPr lang="en-US" sz="2400" dirty="0" err="1" smtClean="0">
                <a:solidFill>
                  <a:srgbClr val="320E04"/>
                </a:solidFill>
                <a:cs typeface="Majalla UI"/>
              </a:rPr>
              <a:t>Sohag</a:t>
            </a:r>
            <a:r>
              <a:rPr lang="en-US" sz="2400" dirty="0" smtClean="0">
                <a:solidFill>
                  <a:srgbClr val="320E04"/>
                </a:solidFill>
                <a:cs typeface="Majalla UI"/>
              </a:rPr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3248199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43608" y="284969"/>
            <a:ext cx="8100392" cy="64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Deficiency:</a:t>
            </a:r>
            <a:endParaRPr lang="en-US" sz="3200" b="1" dirty="0">
              <a:solidFill>
                <a:srgbClr val="C00000"/>
              </a:solidFill>
            </a:endParaRPr>
          </a:p>
          <a:p>
            <a:endParaRPr lang="en-US" sz="2500" dirty="0" smtClean="0"/>
          </a:p>
          <a:p>
            <a:r>
              <a:rPr lang="en-US" sz="2500" dirty="0" smtClean="0"/>
              <a:t>1- </a:t>
            </a:r>
            <a:r>
              <a:rPr lang="en-US" sz="2500" dirty="0"/>
              <a:t>Impaired adaptation followed by night blindness is the 1st effect</a:t>
            </a:r>
          </a:p>
          <a:p>
            <a:r>
              <a:rPr lang="en-US" sz="2500" dirty="0"/>
              <a:t>2- </a:t>
            </a:r>
            <a:r>
              <a:rPr lang="en-US" sz="2500" dirty="0" err="1"/>
              <a:t>Xerophthalmia</a:t>
            </a:r>
            <a:r>
              <a:rPr lang="en-US" sz="2500" dirty="0"/>
              <a:t>.              3- </a:t>
            </a:r>
            <a:r>
              <a:rPr lang="en-US" sz="2500" dirty="0" err="1"/>
              <a:t>Bitot</a:t>
            </a:r>
            <a:r>
              <a:rPr lang="en-US" sz="2500" dirty="0" err="1">
                <a:latin typeface="Arial" charset="0"/>
              </a:rPr>
              <a:t>’</a:t>
            </a:r>
            <a:r>
              <a:rPr lang="en-US" sz="2500" dirty="0" err="1"/>
              <a:t>s</a:t>
            </a:r>
            <a:r>
              <a:rPr lang="en-US" sz="2500" dirty="0"/>
              <a:t> spots</a:t>
            </a:r>
          </a:p>
          <a:p>
            <a:r>
              <a:rPr lang="en-US" sz="2500" dirty="0"/>
              <a:t>4-Keratomalacia with superimposed infection  leading to blindness.</a:t>
            </a:r>
          </a:p>
          <a:p>
            <a:endParaRPr lang="en-US" sz="2500" dirty="0"/>
          </a:p>
          <a:p>
            <a:r>
              <a:rPr lang="en-US" sz="3200" b="1" i="1" dirty="0">
                <a:solidFill>
                  <a:srgbClr val="C00000"/>
                </a:solidFill>
              </a:rPr>
              <a:t>Diagnosis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500" dirty="0" smtClean="0"/>
          </a:p>
          <a:p>
            <a:r>
              <a:rPr lang="en-US" sz="2500" dirty="0" smtClean="0"/>
              <a:t>1- </a:t>
            </a:r>
            <a:r>
              <a:rPr lang="en-US" sz="2500" dirty="0"/>
              <a:t>In parts of the world if the def. is common </a:t>
            </a:r>
            <a:r>
              <a:rPr lang="en-US" sz="2500" dirty="0" smtClean="0"/>
              <a:t>diagnosis is </a:t>
            </a:r>
            <a:r>
              <a:rPr lang="en-US" sz="2500" dirty="0"/>
              <a:t>made on basis of clinical features.</a:t>
            </a:r>
          </a:p>
          <a:p>
            <a:r>
              <a:rPr lang="en-US" sz="2500" dirty="0"/>
              <a:t>2-Def. should be suspected if any degree of malnutrition is present</a:t>
            </a:r>
          </a:p>
          <a:p>
            <a:r>
              <a:rPr lang="en-US" sz="2500" dirty="0"/>
              <a:t>3- Blood levels of vitamin </a:t>
            </a:r>
            <a:r>
              <a:rPr lang="en-US" sz="2500" dirty="0" smtClean="0"/>
              <a:t>A </a:t>
            </a:r>
            <a:r>
              <a:rPr lang="en-US" sz="2500" dirty="0"/>
              <a:t>is low</a:t>
            </a:r>
          </a:p>
          <a:p>
            <a:r>
              <a:rPr lang="en-US" sz="2500" dirty="0"/>
              <a:t>4-Response to replacement </a:t>
            </a:r>
            <a:r>
              <a:rPr lang="en-US" sz="2500" dirty="0" smtClean="0"/>
              <a:t>therapy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Treatment: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1- Retinol </a:t>
            </a:r>
            <a:r>
              <a:rPr lang="en-US" dirty="0" err="1"/>
              <a:t>palmitate</a:t>
            </a:r>
            <a:r>
              <a:rPr lang="en-US" dirty="0"/>
              <a:t> 30 mg orally on 2 successive days.</a:t>
            </a:r>
          </a:p>
          <a:p>
            <a:pPr marL="82296" indent="0">
              <a:buNone/>
            </a:pPr>
            <a:r>
              <a:rPr lang="en-US" dirty="0" smtClean="0"/>
              <a:t> If vomiting </a:t>
            </a:r>
            <a:r>
              <a:rPr lang="en-US" dirty="0"/>
              <a:t>is present, IM 30 mg of vitamin A</a:t>
            </a:r>
          </a:p>
          <a:p>
            <a:r>
              <a:rPr lang="en-US" dirty="0" smtClean="0"/>
              <a:t>2-Treatment </a:t>
            </a:r>
            <a:r>
              <a:rPr lang="en-US" dirty="0"/>
              <a:t>of malnutrition if present.</a:t>
            </a:r>
          </a:p>
          <a:p>
            <a:r>
              <a:rPr lang="en-US" dirty="0" smtClean="0"/>
              <a:t>3-Referral </a:t>
            </a:r>
            <a:r>
              <a:rPr lang="en-US" dirty="0"/>
              <a:t>for ophthalmic treatment</a:t>
            </a:r>
            <a:r>
              <a:rPr lang="en-US" dirty="0" smtClean="0"/>
              <a:t>.</a:t>
            </a:r>
          </a:p>
          <a:p>
            <a:endParaRPr lang="en-US" sz="4000" b="1" i="1" dirty="0" smtClean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en-US" sz="4000" b="1" i="1" dirty="0" smtClean="0">
                <a:solidFill>
                  <a:srgbClr val="C00000"/>
                </a:solidFill>
              </a:rPr>
              <a:t>Prevention</a:t>
            </a:r>
            <a:r>
              <a:rPr lang="en-US" sz="4000" b="1" i="1" dirty="0">
                <a:solidFill>
                  <a:srgbClr val="C00000"/>
                </a:solidFill>
              </a:rPr>
              <a:t>: </a:t>
            </a:r>
          </a:p>
          <a:p>
            <a:r>
              <a:rPr lang="en-US" dirty="0" smtClean="0"/>
              <a:t>Diets </a:t>
            </a:r>
            <a:r>
              <a:rPr lang="en-US" dirty="0"/>
              <a:t>must contain dairy products and green vegetables.</a:t>
            </a:r>
          </a:p>
          <a:p>
            <a:r>
              <a:rPr lang="en-US" dirty="0" smtClean="0"/>
              <a:t>Vitamin </a:t>
            </a:r>
            <a:r>
              <a:rPr lang="en-US" dirty="0"/>
              <a:t>A supplements are given to the child with measles vaccination.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3607" y="14288"/>
            <a:ext cx="7914655" cy="6125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Other </a:t>
            </a:r>
            <a:r>
              <a:rPr lang="en-US" b="1" i="1" u="sng" dirty="0">
                <a:solidFill>
                  <a:srgbClr val="C00000"/>
                </a:solidFill>
              </a:rPr>
              <a:t>effects of vitamin A:</a:t>
            </a:r>
          </a:p>
          <a:p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Possible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beneficial effects;</a:t>
            </a:r>
          </a:p>
          <a:p>
            <a:r>
              <a:rPr lang="en-US" dirty="0"/>
              <a:t>1-protection </a:t>
            </a:r>
            <a:r>
              <a:rPr lang="en-US" dirty="0" smtClean="0"/>
              <a:t>against </a:t>
            </a:r>
            <a:r>
              <a:rPr lang="en-US" dirty="0"/>
              <a:t>cancer   </a:t>
            </a:r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/>
              <a:t>Reduction in CV events.</a:t>
            </a:r>
          </a:p>
          <a:p>
            <a:r>
              <a:rPr lang="en-US" dirty="0"/>
              <a:t>3-Dermatological application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Possible adverse effects:</a:t>
            </a:r>
          </a:p>
          <a:p>
            <a:r>
              <a:rPr lang="en-US" dirty="0" smtClean="0"/>
              <a:t>High </a:t>
            </a:r>
            <a:r>
              <a:rPr lang="en-US" dirty="0"/>
              <a:t>intake of </a:t>
            </a:r>
            <a:r>
              <a:rPr lang="en-US" dirty="0" err="1"/>
              <a:t>Vit</a:t>
            </a:r>
            <a:r>
              <a:rPr lang="en-US" dirty="0"/>
              <a:t> A: Chronic ingestion of </a:t>
            </a:r>
            <a:r>
              <a:rPr lang="en-US" dirty="0" err="1"/>
              <a:t>vit</a:t>
            </a:r>
            <a:r>
              <a:rPr lang="en-US" dirty="0"/>
              <a:t> A can cause:</a:t>
            </a:r>
          </a:p>
          <a:p>
            <a:r>
              <a:rPr lang="en-US" dirty="0"/>
              <a:t>liver damage, bone damage, hair loss, </a:t>
            </a:r>
            <a:r>
              <a:rPr lang="en-US" dirty="0" smtClean="0"/>
              <a:t>vomiting </a:t>
            </a:r>
            <a:r>
              <a:rPr lang="en-US" dirty="0"/>
              <a:t>and </a:t>
            </a:r>
            <a:r>
              <a:rPr lang="en-US" dirty="0" smtClean="0"/>
              <a:t>headache</a:t>
            </a:r>
            <a:endParaRPr lang="en-US" dirty="0"/>
          </a:p>
          <a:p>
            <a:r>
              <a:rPr lang="en-US" dirty="0"/>
              <a:t>Also  single </a:t>
            </a:r>
            <a:r>
              <a:rPr lang="en-US" dirty="0" smtClean="0"/>
              <a:t>dose </a:t>
            </a:r>
            <a:r>
              <a:rPr lang="en-US" dirty="0"/>
              <a:t>of 300 mg in adults or 100 mg in </a:t>
            </a:r>
            <a:r>
              <a:rPr lang="en-US" dirty="0" smtClean="0"/>
              <a:t>children can </a:t>
            </a:r>
            <a:r>
              <a:rPr lang="en-US" dirty="0"/>
              <a:t>be harmful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2-Vitamin D </a:t>
            </a:r>
            <a:r>
              <a:rPr lang="en-US" b="1" dirty="0" smtClean="0"/>
              <a:t>deficiency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971600" y="2095872"/>
            <a:ext cx="8100392" cy="37093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i="1" dirty="0" err="1" smtClean="0"/>
              <a:t>Vit</a:t>
            </a:r>
            <a:r>
              <a:rPr lang="en-US" b="1" i="1" dirty="0" smtClean="0"/>
              <a:t>. </a:t>
            </a:r>
            <a:r>
              <a:rPr lang="en-US" b="1" i="1" dirty="0"/>
              <a:t>D metabolism:</a:t>
            </a:r>
          </a:p>
          <a:p>
            <a:r>
              <a:rPr lang="en-US" dirty="0"/>
              <a:t> 7-dehydrocholesterol is </a:t>
            </a:r>
            <a:r>
              <a:rPr lang="en-US" dirty="0" smtClean="0"/>
              <a:t>photo-activated </a:t>
            </a:r>
            <a:r>
              <a:rPr lang="en-US" dirty="0"/>
              <a:t>in the skin into </a:t>
            </a:r>
            <a:r>
              <a:rPr lang="en-US" dirty="0" err="1" smtClean="0"/>
              <a:t>cholicalciferol</a:t>
            </a:r>
            <a:r>
              <a:rPr lang="en-US" dirty="0" smtClean="0"/>
              <a:t> </a:t>
            </a:r>
            <a:r>
              <a:rPr lang="en-US" dirty="0"/>
              <a:t>(D3), which is converted in the liver into </a:t>
            </a:r>
            <a:r>
              <a:rPr lang="en-US" dirty="0" smtClean="0"/>
              <a:t>25 OH </a:t>
            </a:r>
            <a:r>
              <a:rPr lang="en-US" dirty="0"/>
              <a:t>D3, </a:t>
            </a:r>
            <a:r>
              <a:rPr lang="en-US" dirty="0" smtClean="0"/>
              <a:t>and further </a:t>
            </a:r>
            <a:r>
              <a:rPr lang="en-US" dirty="0"/>
              <a:t>converted in the kidney into active metabolite 1,25 OH </a:t>
            </a:r>
            <a:r>
              <a:rPr lang="en-US" dirty="0" smtClean="0"/>
              <a:t>D3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magicisbac.com/bac-files/sun-vit-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734627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3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Function of </a:t>
            </a:r>
            <a:r>
              <a:rPr lang="en-US" b="1" i="1" dirty="0" err="1" smtClean="0"/>
              <a:t>vit</a:t>
            </a:r>
            <a:r>
              <a:rPr lang="en-US" b="1" i="1" dirty="0" smtClean="0"/>
              <a:t>. D: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1-Increase </a:t>
            </a:r>
            <a:r>
              <a:rPr lang="en-US" dirty="0" err="1"/>
              <a:t>Ca</a:t>
            </a:r>
            <a:r>
              <a:rPr lang="en-US" dirty="0"/>
              <a:t> absorption from </a:t>
            </a:r>
            <a:r>
              <a:rPr lang="en-US" dirty="0" err="1"/>
              <a:t>GIT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2-increase bone calcification.</a:t>
            </a:r>
          </a:p>
          <a:p>
            <a:pPr marL="82296" indent="0">
              <a:buNone/>
            </a:pPr>
            <a:r>
              <a:rPr lang="en-US" dirty="0"/>
              <a:t>3-Increase bone </a:t>
            </a:r>
            <a:r>
              <a:rPr lang="en-US" dirty="0" err="1"/>
              <a:t>resorption</a:t>
            </a:r>
            <a:r>
              <a:rPr lang="en-US" dirty="0"/>
              <a:t>.</a:t>
            </a:r>
          </a:p>
          <a:p>
            <a:endParaRPr lang="en-US" b="1" i="1" dirty="0" smtClean="0"/>
          </a:p>
          <a:p>
            <a:pPr marL="82296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Causes </a:t>
            </a:r>
            <a:r>
              <a:rPr lang="en-US" b="1" i="1" dirty="0">
                <a:solidFill>
                  <a:srgbClr val="C00000"/>
                </a:solidFill>
              </a:rPr>
              <a:t>of </a:t>
            </a:r>
            <a:r>
              <a:rPr lang="en-US" b="1" i="1" dirty="0" err="1">
                <a:solidFill>
                  <a:srgbClr val="C00000"/>
                </a:solidFill>
              </a:rPr>
              <a:t>vit</a:t>
            </a:r>
            <a:r>
              <a:rPr lang="en-US" b="1" i="1" dirty="0">
                <a:solidFill>
                  <a:srgbClr val="C00000"/>
                </a:solidFill>
              </a:rPr>
              <a:t> D def. :</a:t>
            </a:r>
          </a:p>
          <a:p>
            <a:pPr marL="82296" indent="0">
              <a:buNone/>
            </a:pPr>
            <a:r>
              <a:rPr lang="en-US" dirty="0"/>
              <a:t>1-Inadequate synthesis in the skin</a:t>
            </a:r>
          </a:p>
          <a:p>
            <a:pPr marL="82296" indent="0">
              <a:buNone/>
            </a:pPr>
            <a:r>
              <a:rPr lang="en-US" dirty="0"/>
              <a:t>2-Low diet intake</a:t>
            </a:r>
          </a:p>
          <a:p>
            <a:pPr marL="82296" indent="0">
              <a:buNone/>
            </a:pPr>
            <a:r>
              <a:rPr lang="en-US" dirty="0"/>
              <a:t>3-Malabsorption: </a:t>
            </a:r>
            <a:r>
              <a:rPr lang="en-US" dirty="0" smtClean="0"/>
              <a:t>Coeliac </a:t>
            </a:r>
            <a:r>
              <a:rPr lang="en-US" dirty="0"/>
              <a:t>disease</a:t>
            </a:r>
          </a:p>
          <a:p>
            <a:pPr marL="82296" indent="0">
              <a:buNone/>
            </a:pPr>
            <a:r>
              <a:rPr lang="en-US" dirty="0"/>
              <a:t>                         </a:t>
            </a:r>
            <a:r>
              <a:rPr lang="en-US" dirty="0" smtClean="0"/>
              <a:t> </a:t>
            </a:r>
            <a:r>
              <a:rPr lang="en-US" dirty="0"/>
              <a:t>intestinal resection</a:t>
            </a:r>
          </a:p>
          <a:p>
            <a:pPr marL="82296" indent="0">
              <a:buNone/>
            </a:pPr>
            <a:r>
              <a:rPr lang="en-US" dirty="0"/>
              <a:t>                          </a:t>
            </a:r>
            <a:r>
              <a:rPr lang="en-US" dirty="0" smtClean="0"/>
              <a:t>chronic </a:t>
            </a:r>
            <a:r>
              <a:rPr lang="en-US" dirty="0"/>
              <a:t>cholestasis</a:t>
            </a:r>
          </a:p>
          <a:p>
            <a:pPr marL="82296" indent="0">
              <a:buNone/>
            </a:pPr>
            <a:r>
              <a:rPr lang="en-US" dirty="0"/>
              <a:t>4-Chronic renal </a:t>
            </a:r>
            <a:r>
              <a:rPr lang="en-US" dirty="0" smtClean="0"/>
              <a:t>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15616" y="116632"/>
            <a:ext cx="7776864" cy="648072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sz="3600" b="1" i="1" dirty="0">
                <a:solidFill>
                  <a:srgbClr val="C00000"/>
                </a:solidFill>
              </a:rPr>
              <a:t>Deficiency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  <a:p>
            <a:pPr marL="82296" indent="0">
              <a:buNone/>
            </a:pPr>
            <a:r>
              <a:rPr lang="en-US" dirty="0"/>
              <a:t>1-Rickets in children</a:t>
            </a:r>
          </a:p>
          <a:p>
            <a:pPr marL="82296" indent="0">
              <a:buNone/>
            </a:pPr>
            <a:r>
              <a:rPr lang="en-US" dirty="0"/>
              <a:t>2-osteomalacia in adults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Osteomalacia</a:t>
            </a:r>
            <a:endParaRPr lang="en-US" sz="3600" b="1" u="sng" dirty="0">
              <a:solidFill>
                <a:srgbClr val="C00000"/>
              </a:solidFill>
            </a:endParaRPr>
          </a:p>
          <a:p>
            <a:r>
              <a:rPr lang="en-US" dirty="0"/>
              <a:t>It results from inadequate mineralization of the bone matrix</a:t>
            </a:r>
          </a:p>
          <a:p>
            <a:pPr marL="82296" indent="0">
              <a:buNone/>
            </a:pPr>
            <a:endParaRPr lang="en-US" sz="3600" b="1" i="1" u="sng" dirty="0" smtClean="0"/>
          </a:p>
          <a:p>
            <a:pPr marL="82296" indent="0">
              <a:buNone/>
            </a:pPr>
            <a:r>
              <a:rPr lang="en-US" sz="3600" b="1" i="1" u="sng" dirty="0" err="1" smtClean="0"/>
              <a:t>Aetiology</a:t>
            </a:r>
            <a:r>
              <a:rPr lang="en-US" sz="3600" b="1" i="1" u="sng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1-Vit </a:t>
            </a:r>
            <a:r>
              <a:rPr lang="en-US" dirty="0"/>
              <a:t>D def.</a:t>
            </a:r>
          </a:p>
          <a:p>
            <a:pPr marL="82296" indent="0">
              <a:buNone/>
            </a:pPr>
            <a:r>
              <a:rPr lang="en-US" sz="3600" dirty="0" smtClean="0"/>
              <a:t>2-CRF             </a:t>
            </a:r>
            <a:r>
              <a:rPr lang="en-US" sz="3600" dirty="0"/>
              <a:t>3-Mesenchymal </a:t>
            </a:r>
            <a:r>
              <a:rPr lang="en-US" sz="3600" dirty="0" smtClean="0"/>
              <a:t>tumors</a:t>
            </a:r>
            <a:endParaRPr lang="en-US" sz="3600" dirty="0"/>
          </a:p>
          <a:p>
            <a:pPr marL="82296" indent="0">
              <a:buNone/>
            </a:pPr>
            <a:endParaRPr lang="en-US" b="1" i="1" dirty="0" smtClean="0"/>
          </a:p>
          <a:p>
            <a:pPr marL="82296" indent="0">
              <a:buNone/>
            </a:pPr>
            <a:r>
              <a:rPr lang="en-US" b="1" i="1" dirty="0" smtClean="0"/>
              <a:t>Clinical </a:t>
            </a:r>
            <a:r>
              <a:rPr lang="en-US" b="1" i="1" dirty="0"/>
              <a:t>features:</a:t>
            </a:r>
          </a:p>
          <a:p>
            <a:pPr marL="82296" indent="0">
              <a:buNone/>
            </a:pPr>
            <a:r>
              <a:rPr lang="en-US" dirty="0"/>
              <a:t>1- Vague </a:t>
            </a:r>
            <a:r>
              <a:rPr lang="en-US" dirty="0" smtClean="0"/>
              <a:t>symptoms: </a:t>
            </a:r>
            <a:r>
              <a:rPr lang="en-US" dirty="0"/>
              <a:t>bone and muscle pain, tenderness.</a:t>
            </a:r>
          </a:p>
          <a:p>
            <a:pPr marL="82296" indent="0">
              <a:buNone/>
            </a:pPr>
            <a:r>
              <a:rPr lang="en-US" dirty="0"/>
              <a:t>2- Asymptomatic fractures.</a:t>
            </a:r>
          </a:p>
          <a:p>
            <a:pPr marL="82296" indent="0">
              <a:buNone/>
            </a:pPr>
            <a:r>
              <a:rPr lang="en-US" dirty="0"/>
              <a:t>3-Proximal myopathy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urses.washington.edu/bonephys/Gallery/rickets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8" y="44624"/>
            <a:ext cx="4093046" cy="37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otomicro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73" y="60389"/>
            <a:ext cx="3958645" cy="663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dontodicas.com/images/osteomalaci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19" y="3823517"/>
            <a:ext cx="4168197" cy="287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3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investigation</a:t>
            </a:r>
            <a:r>
              <a:rPr lang="en-US" b="1" i="1" dirty="0" smtClean="0"/>
              <a:t>: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259632" y="1556792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1-Decrease </a:t>
            </a:r>
            <a:r>
              <a:rPr lang="en-US" dirty="0"/>
              <a:t>serum </a:t>
            </a:r>
            <a:r>
              <a:rPr lang="en-US" dirty="0" err="1"/>
              <a:t>Ca</a:t>
            </a:r>
            <a:r>
              <a:rPr lang="en-US" dirty="0"/>
              <a:t>                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2-Increase serum Alkaline Phosphatase.</a:t>
            </a:r>
          </a:p>
          <a:p>
            <a:pPr marL="82296" indent="0">
              <a:buNone/>
            </a:pPr>
            <a:r>
              <a:rPr lang="en-US" dirty="0" smtClean="0"/>
              <a:t>3-decreased </a:t>
            </a:r>
            <a:r>
              <a:rPr lang="en-US" dirty="0"/>
              <a:t>serum </a:t>
            </a:r>
            <a:r>
              <a:rPr lang="en-US" dirty="0" smtClean="0"/>
              <a:t>25 OH </a:t>
            </a:r>
            <a:r>
              <a:rPr lang="en-US" dirty="0"/>
              <a:t>D3.</a:t>
            </a:r>
          </a:p>
          <a:p>
            <a:pPr marL="82296" indent="0">
              <a:buNone/>
            </a:pPr>
            <a:r>
              <a:rPr lang="en-US" dirty="0"/>
              <a:t>4-Xray is usually normal or areas of defective </a:t>
            </a:r>
            <a:r>
              <a:rPr lang="en-US" dirty="0" smtClean="0"/>
              <a:t>mineralization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5-Iliac crest biopsy is diagnostic.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sz="3300" b="1" i="1" u="sng" dirty="0">
                <a:solidFill>
                  <a:srgbClr val="C00000"/>
                </a:solidFill>
              </a:rPr>
              <a:t>Treatment:</a:t>
            </a:r>
          </a:p>
          <a:p>
            <a:r>
              <a:rPr lang="en-US" dirty="0" smtClean="0"/>
              <a:t>Correction </a:t>
            </a:r>
            <a:r>
              <a:rPr lang="en-US" dirty="0"/>
              <a:t>of the cause with increase </a:t>
            </a:r>
            <a:r>
              <a:rPr lang="en-US" dirty="0" err="1"/>
              <a:t>vit</a:t>
            </a:r>
            <a:r>
              <a:rPr lang="en-US" dirty="0"/>
              <a:t> D in diet and </a:t>
            </a:r>
            <a:r>
              <a:rPr lang="en-US" dirty="0" smtClean="0"/>
              <a:t>exposure </a:t>
            </a:r>
            <a:r>
              <a:rPr lang="en-US" dirty="0"/>
              <a:t>to sunlight.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D </a:t>
            </a:r>
            <a:r>
              <a:rPr lang="en-US" dirty="0" smtClean="0"/>
              <a:t>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/>
              <a:t> 3- </a:t>
            </a:r>
            <a:r>
              <a:rPr lang="en-US" sz="4400" b="1" i="1" dirty="0" err="1"/>
              <a:t>Vit</a:t>
            </a:r>
            <a:r>
              <a:rPr lang="en-US" sz="4400" b="1" i="1" dirty="0"/>
              <a:t> K </a:t>
            </a:r>
            <a:r>
              <a:rPr lang="en-US" sz="4400" b="1" i="1" dirty="0" smtClean="0"/>
              <a:t>deficiency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Source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K1( </a:t>
            </a:r>
            <a:r>
              <a:rPr lang="en-US" dirty="0" err="1"/>
              <a:t>phylloquinone</a:t>
            </a:r>
            <a:r>
              <a:rPr lang="en-US" dirty="0"/>
              <a:t>) is found in green leafy </a:t>
            </a:r>
            <a:r>
              <a:rPr lang="en-US" dirty="0" smtClean="0"/>
              <a:t>vegetables</a:t>
            </a:r>
            <a:r>
              <a:rPr lang="en-US" dirty="0"/>
              <a:t>, dairy </a:t>
            </a:r>
            <a:r>
              <a:rPr lang="en-US" dirty="0" err="1" smtClean="0"/>
              <a:t>roducts</a:t>
            </a:r>
            <a:r>
              <a:rPr lang="en-US" dirty="0"/>
              <a:t>,</a:t>
            </a:r>
            <a:r>
              <a:rPr lang="en-US" dirty="0">
                <a:latin typeface="Arial" charset="0"/>
              </a:rPr>
              <a:t>……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Intestinal </a:t>
            </a:r>
            <a:r>
              <a:rPr lang="en-US" dirty="0"/>
              <a:t>bacteria can synthesis the other major form of </a:t>
            </a:r>
            <a:r>
              <a:rPr lang="en-US" dirty="0" smtClean="0"/>
              <a:t>vitK2 (</a:t>
            </a:r>
            <a:r>
              <a:rPr lang="en-US" dirty="0" err="1"/>
              <a:t>menaquinone</a:t>
            </a:r>
            <a:r>
              <a:rPr lang="en-US" dirty="0"/>
              <a:t>) </a:t>
            </a:r>
            <a:r>
              <a:rPr lang="en-US" dirty="0" smtClean="0"/>
              <a:t>when </a:t>
            </a:r>
            <a:r>
              <a:rPr lang="en-US" dirty="0"/>
              <a:t>stored in hepatic tissue. 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k is </a:t>
            </a:r>
            <a:r>
              <a:rPr lang="en-US" dirty="0" smtClean="0"/>
              <a:t>absorbed as </a:t>
            </a:r>
            <a:r>
              <a:rPr lang="en-US" dirty="0"/>
              <a:t>the other fat soluble </a:t>
            </a:r>
            <a:r>
              <a:rPr lang="en-US" dirty="0" smtClean="0"/>
              <a:t>vitamins </a:t>
            </a:r>
            <a:r>
              <a:rPr lang="en-US" dirty="0"/>
              <a:t>in upper small intestine</a:t>
            </a:r>
            <a:r>
              <a:rPr lang="en-US" dirty="0" smtClean="0"/>
              <a:t>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7201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87624" y="1340768"/>
            <a:ext cx="7855793" cy="529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just"/>
            <a:r>
              <a:rPr lang="en-US" sz="2600" dirty="0" smtClean="0"/>
              <a:t>In </a:t>
            </a:r>
            <a:r>
              <a:rPr lang="en-US" sz="2600" dirty="0"/>
              <a:t>developing </a:t>
            </a:r>
            <a:r>
              <a:rPr lang="en-US" sz="2600" dirty="0" smtClean="0"/>
              <a:t>countries</a:t>
            </a:r>
            <a:r>
              <a:rPr lang="en-US" sz="2600" dirty="0"/>
              <a:t>, lack of food and poor usage </a:t>
            </a:r>
            <a:r>
              <a:rPr lang="en-US" sz="2600" dirty="0" smtClean="0"/>
              <a:t>of the </a:t>
            </a:r>
            <a:r>
              <a:rPr lang="en-US" sz="2600" dirty="0"/>
              <a:t>available food can results in protein-energy </a:t>
            </a:r>
            <a:r>
              <a:rPr lang="en-US" sz="2600" dirty="0" smtClean="0"/>
              <a:t>malnutrition. 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50 </a:t>
            </a:r>
            <a:r>
              <a:rPr lang="en-US" sz="2600" dirty="0"/>
              <a:t>millions preschool African children have </a:t>
            </a:r>
            <a:r>
              <a:rPr lang="en-US" sz="2600" dirty="0" err="1"/>
              <a:t>PEM</a:t>
            </a:r>
            <a:r>
              <a:rPr lang="en-US" sz="2600" dirty="0" smtClean="0"/>
              <a:t>.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In </a:t>
            </a:r>
            <a:r>
              <a:rPr lang="en-US" sz="2600" dirty="0"/>
              <a:t>developed </a:t>
            </a:r>
            <a:r>
              <a:rPr lang="en-US" sz="2600" dirty="0" smtClean="0"/>
              <a:t>countries</a:t>
            </a:r>
            <a:r>
              <a:rPr lang="en-US" sz="2600" dirty="0"/>
              <a:t>, excess food is available and most </a:t>
            </a:r>
            <a:r>
              <a:rPr lang="en-US" sz="2600" dirty="0" smtClean="0"/>
              <a:t>common </a:t>
            </a:r>
            <a:r>
              <a:rPr lang="en-US" sz="2600" dirty="0"/>
              <a:t>nutritional problem is obesity.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Diet </a:t>
            </a:r>
            <a:r>
              <a:rPr lang="en-US" sz="2600" dirty="0"/>
              <a:t>and disease are interrelated in many </a:t>
            </a:r>
            <a:r>
              <a:rPr lang="en-US" sz="2600" dirty="0" smtClean="0"/>
              <a:t>ways, </a:t>
            </a:r>
            <a:r>
              <a:rPr lang="en-US" sz="2600" dirty="0"/>
              <a:t>for </a:t>
            </a:r>
            <a:r>
              <a:rPr lang="en-US" sz="2600" dirty="0" smtClean="0"/>
              <a:t>example excess </a:t>
            </a:r>
            <a:r>
              <a:rPr lang="en-US" sz="2600" dirty="0"/>
              <a:t>energy intake, particularly when high in animal </a:t>
            </a:r>
            <a:r>
              <a:rPr lang="en-US" sz="2600" dirty="0" smtClean="0"/>
              <a:t>(</a:t>
            </a:r>
            <a:r>
              <a:rPr lang="en-US" sz="2600" dirty="0"/>
              <a:t>saturated) fat content is thought to contribute to a number </a:t>
            </a:r>
            <a:r>
              <a:rPr lang="en-US" sz="2600" dirty="0" smtClean="0"/>
              <a:t>of </a:t>
            </a:r>
            <a:r>
              <a:rPr lang="en-US" sz="2600" dirty="0"/>
              <a:t>diseases including </a:t>
            </a:r>
            <a:r>
              <a:rPr lang="en-US" sz="2600" dirty="0" err="1"/>
              <a:t>IHD</a:t>
            </a:r>
            <a:r>
              <a:rPr lang="en-US" sz="2600" dirty="0"/>
              <a:t> and DM. 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2123728" y="49267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General Aspects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Function of </a:t>
            </a:r>
            <a:r>
              <a:rPr lang="en-US" b="1" i="1" dirty="0" err="1" smtClean="0"/>
              <a:t>vit</a:t>
            </a:r>
            <a:r>
              <a:rPr lang="en-US" b="1" i="1" dirty="0" smtClean="0"/>
              <a:t>. K: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 smtClean="0"/>
              <a:t>1- </a:t>
            </a:r>
            <a:r>
              <a:rPr lang="en-US" dirty="0"/>
              <a:t>production of clotting factors</a:t>
            </a:r>
          </a:p>
          <a:p>
            <a:pPr marL="82296" indent="0">
              <a:buNone/>
            </a:pPr>
            <a:r>
              <a:rPr lang="en-US" dirty="0"/>
              <a:t>2-production of proteins necessary for bone formation.</a:t>
            </a:r>
          </a:p>
          <a:p>
            <a:endParaRPr lang="en-US" dirty="0"/>
          </a:p>
          <a:p>
            <a:r>
              <a:rPr lang="en-US" b="1" i="1" dirty="0"/>
              <a:t>Deficiency: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K def. results in inadequate formation of </a:t>
            </a:r>
            <a:r>
              <a:rPr lang="en-US" dirty="0" smtClean="0"/>
              <a:t>clotting factors </a:t>
            </a:r>
            <a:r>
              <a:rPr lang="en-US" dirty="0"/>
              <a:t>which leads to increase </a:t>
            </a:r>
            <a:r>
              <a:rPr lang="en-US" dirty="0" err="1"/>
              <a:t>prothrombine</a:t>
            </a:r>
            <a:r>
              <a:rPr lang="en-US" dirty="0"/>
              <a:t> time and </a:t>
            </a:r>
            <a:r>
              <a:rPr lang="en-US" dirty="0" err="1"/>
              <a:t>Hge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Def. occurs in the following circumstances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1-Hgic dis. of the newborn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412776"/>
            <a:ext cx="7848872" cy="5184576"/>
          </a:xfrm>
        </p:spPr>
        <p:txBody>
          <a:bodyPr>
            <a:normAutofit fontScale="85000" lnSpcReduction="20000"/>
          </a:bodyPr>
          <a:lstStyle/>
          <a:p>
            <a:pPr marL="82296" indent="0">
              <a:lnSpc>
                <a:spcPct val="110000"/>
              </a:lnSpc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Causes</a:t>
            </a:r>
            <a:r>
              <a:rPr lang="en-US" sz="3300" b="1" dirty="0">
                <a:solidFill>
                  <a:srgbClr val="C00000"/>
                </a:solidFill>
              </a:rPr>
              <a:t>: </a:t>
            </a:r>
            <a:endParaRPr lang="en-US" sz="3300" b="1" dirty="0" smtClean="0">
              <a:solidFill>
                <a:srgbClr val="C00000"/>
              </a:solidFill>
            </a:endParaRPr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fat stores, </a:t>
            </a:r>
            <a:endParaRPr lang="en-US" dirty="0" smtClean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Decrease </a:t>
            </a:r>
            <a:r>
              <a:rPr lang="en-US" dirty="0" err="1"/>
              <a:t>vit</a:t>
            </a:r>
            <a:r>
              <a:rPr lang="en-US" dirty="0"/>
              <a:t> K in breast milk, </a:t>
            </a:r>
            <a:endParaRPr lang="en-US" dirty="0" smtClean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Sterility </a:t>
            </a:r>
            <a:r>
              <a:rPr lang="en-US" dirty="0"/>
              <a:t>of the infantile intestine</a:t>
            </a:r>
            <a:r>
              <a:rPr lang="en-US" dirty="0" smtClean="0"/>
              <a:t>,</a:t>
            </a:r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liver </a:t>
            </a:r>
            <a:r>
              <a:rPr lang="en-US" dirty="0"/>
              <a:t>immaturity, </a:t>
            </a:r>
            <a:endParaRPr lang="en-US" dirty="0" smtClean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Poor </a:t>
            </a:r>
            <a:r>
              <a:rPr lang="en-US" dirty="0"/>
              <a:t>placental transport.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Clinical </a:t>
            </a:r>
            <a:r>
              <a:rPr lang="en-US" sz="3300" b="1" i="1" dirty="0">
                <a:solidFill>
                  <a:srgbClr val="C00000"/>
                </a:solidFill>
              </a:rPr>
              <a:t>presentation:</a:t>
            </a:r>
            <a:endParaRPr lang="en-US" sz="33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Intracranial </a:t>
            </a:r>
            <a:r>
              <a:rPr lang="en-US" dirty="0"/>
              <a:t>bleeding as well as </a:t>
            </a:r>
            <a:r>
              <a:rPr lang="en-US" dirty="0" err="1"/>
              <a:t>GIT</a:t>
            </a:r>
            <a:r>
              <a:rPr lang="en-US" dirty="0"/>
              <a:t> and skin </a:t>
            </a:r>
            <a:r>
              <a:rPr lang="en-US" dirty="0" smtClean="0"/>
              <a:t>bleeding </a:t>
            </a:r>
            <a:r>
              <a:rPr lang="en-US" dirty="0"/>
              <a:t>can be seen in </a:t>
            </a:r>
            <a:r>
              <a:rPr lang="en-US" dirty="0" err="1"/>
              <a:t>vitK</a:t>
            </a:r>
            <a:r>
              <a:rPr lang="en-US" dirty="0"/>
              <a:t>-deficient infants 1-7 days after </a:t>
            </a:r>
            <a:r>
              <a:rPr lang="en-US" dirty="0" err="1"/>
              <a:t>birth.So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K IM is given prophylactically at the time of birth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2-In adults: </a:t>
            </a:r>
            <a:r>
              <a:rPr lang="en-US" sz="3600" dirty="0" err="1" smtClean="0"/>
              <a:t>vit</a:t>
            </a:r>
            <a:r>
              <a:rPr lang="en-US" sz="3600" dirty="0" smtClean="0"/>
              <a:t> K </a:t>
            </a:r>
            <a:r>
              <a:rPr lang="en-US" sz="3600" dirty="0"/>
              <a:t>def. in adults can be seen in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259632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Chronic </a:t>
            </a:r>
            <a:r>
              <a:rPr lang="en-US" dirty="0"/>
              <a:t>small intestinal dis.</a:t>
            </a:r>
          </a:p>
          <a:p>
            <a:r>
              <a:rPr lang="en-US" dirty="0" smtClean="0"/>
              <a:t>Obstructed </a:t>
            </a:r>
            <a:r>
              <a:rPr lang="en-US" dirty="0"/>
              <a:t>biliary tract</a:t>
            </a:r>
          </a:p>
          <a:p>
            <a:r>
              <a:rPr lang="en-US" dirty="0" smtClean="0"/>
              <a:t>After </a:t>
            </a:r>
            <a:r>
              <a:rPr lang="en-US" dirty="0"/>
              <a:t>small bowel resection</a:t>
            </a:r>
          </a:p>
          <a:p>
            <a:r>
              <a:rPr lang="en-US" dirty="0" smtClean="0"/>
              <a:t>After </a:t>
            </a:r>
            <a:r>
              <a:rPr lang="en-US" dirty="0"/>
              <a:t>broad spectrum antibiotic </a:t>
            </a:r>
            <a:r>
              <a:rPr lang="en-US" dirty="0" smtClean="0"/>
              <a:t>treatment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Diagnosis</a:t>
            </a:r>
            <a:r>
              <a:rPr lang="en-US" b="1" i="1" dirty="0">
                <a:solidFill>
                  <a:srgbClr val="C00000"/>
                </a:solidFill>
              </a:rPr>
              <a:t>: 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/>
              <a:t>by elevated </a:t>
            </a:r>
            <a:r>
              <a:rPr lang="en-US" dirty="0" err="1"/>
              <a:t>prothrombin</a:t>
            </a:r>
            <a:r>
              <a:rPr lang="en-US" dirty="0"/>
              <a:t> time, or reduced </a:t>
            </a:r>
            <a:r>
              <a:rPr lang="en-US" dirty="0" smtClean="0"/>
              <a:t>clotting </a:t>
            </a:r>
            <a:r>
              <a:rPr lang="en-US" dirty="0"/>
              <a:t>factors</a:t>
            </a:r>
          </a:p>
          <a:p>
            <a:r>
              <a:rPr lang="en-US" b="1" dirty="0">
                <a:solidFill>
                  <a:srgbClr val="C00000"/>
                </a:solidFill>
              </a:rPr>
              <a:t>Treatment: </a:t>
            </a:r>
            <a:r>
              <a:rPr lang="en-US" dirty="0"/>
              <a:t>by </a:t>
            </a:r>
            <a:r>
              <a:rPr lang="en-US" dirty="0" err="1" smtClean="0"/>
              <a:t>vit</a:t>
            </a:r>
            <a:r>
              <a:rPr lang="en-US" dirty="0" smtClean="0"/>
              <a:t> K </a:t>
            </a:r>
            <a:r>
              <a:rPr lang="en-US" dirty="0"/>
              <a:t>replacement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u="sng" dirty="0" err="1"/>
              <a:t>Vit</a:t>
            </a:r>
            <a:r>
              <a:rPr lang="en-US" sz="4400" b="1" i="1" u="sng" dirty="0"/>
              <a:t> K toxicity</a:t>
            </a:r>
            <a:r>
              <a:rPr lang="en-US" sz="4400" b="1" i="1" u="sng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1-</a:t>
            </a:r>
            <a:r>
              <a:rPr lang="en-US" dirty="0" smtClean="0"/>
              <a:t>Parenteral </a:t>
            </a:r>
            <a:r>
              <a:rPr lang="en-US" dirty="0"/>
              <a:t>doses of the water soluble </a:t>
            </a:r>
            <a:r>
              <a:rPr lang="en-US" dirty="0" err="1" smtClean="0"/>
              <a:t>vit</a:t>
            </a:r>
            <a:r>
              <a:rPr lang="en-US" dirty="0" smtClean="0"/>
              <a:t> K derivative (</a:t>
            </a:r>
            <a:r>
              <a:rPr lang="en-US" dirty="0" err="1"/>
              <a:t>menadione</a:t>
            </a:r>
            <a:r>
              <a:rPr lang="en-US" dirty="0"/>
              <a:t>) have been reported to cause hemolytic </a:t>
            </a:r>
            <a:r>
              <a:rPr lang="en-US" dirty="0" smtClean="0"/>
              <a:t>anemia and </a:t>
            </a:r>
            <a:r>
              <a:rPr lang="en-US" dirty="0" err="1"/>
              <a:t>hypobilrubinemia</a:t>
            </a:r>
            <a:r>
              <a:rPr lang="en-US" dirty="0"/>
              <a:t> in infants.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2-High </a:t>
            </a:r>
            <a:r>
              <a:rPr lang="en-US" dirty="0"/>
              <a:t>doses of </a:t>
            </a:r>
            <a:r>
              <a:rPr lang="en-US" dirty="0" err="1"/>
              <a:t>vitK</a:t>
            </a:r>
            <a:r>
              <a:rPr lang="en-US" dirty="0"/>
              <a:t> can impair the action of oral </a:t>
            </a:r>
            <a:r>
              <a:rPr lang="en-US" dirty="0" smtClean="0"/>
              <a:t>anticoagulants.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12725" y="2428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4400" b="1" dirty="0" err="1"/>
              <a:t>Vit</a:t>
            </a:r>
            <a:r>
              <a:rPr lang="en-US" sz="4400" b="1" dirty="0"/>
              <a:t> E </a:t>
            </a:r>
            <a:r>
              <a:rPr lang="en-US" sz="4400" b="1" dirty="0" smtClean="0"/>
              <a:t>deficiency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Source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E is a collective name for a group of </a:t>
            </a:r>
            <a:r>
              <a:rPr lang="en-US" dirty="0" err="1" smtClean="0"/>
              <a:t>tocopherols</a:t>
            </a:r>
            <a:r>
              <a:rPr lang="en-US" dirty="0" smtClean="0"/>
              <a:t> and </a:t>
            </a:r>
            <a:r>
              <a:rPr lang="en-US" dirty="0" err="1"/>
              <a:t>tocotrinolos</a:t>
            </a:r>
            <a:r>
              <a:rPr lang="en-US" dirty="0"/>
              <a:t>. The most active compound and the most </a:t>
            </a:r>
            <a:r>
              <a:rPr lang="en-US" dirty="0" smtClean="0"/>
              <a:t>widely available </a:t>
            </a:r>
            <a:r>
              <a:rPr lang="en-US" dirty="0"/>
              <a:t>in food is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err="1"/>
              <a:t>tocopherol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present in vegetables and seed oils including: </a:t>
            </a:r>
            <a:r>
              <a:rPr lang="en-US" dirty="0" smtClean="0"/>
              <a:t> </a:t>
            </a:r>
            <a:r>
              <a:rPr lang="en-US" dirty="0" err="1" smtClean="0"/>
              <a:t>soyabeans</a:t>
            </a:r>
            <a:r>
              <a:rPr lang="en-US" dirty="0" smtClean="0"/>
              <a:t> sunflower</a:t>
            </a:r>
            <a:r>
              <a:rPr lang="en-US" dirty="0"/>
              <a:t>, cereals and nuts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Function of </a:t>
            </a:r>
            <a:r>
              <a:rPr lang="en-US" b="1" i="1" dirty="0" err="1" smtClean="0"/>
              <a:t>vit</a:t>
            </a:r>
            <a:r>
              <a:rPr lang="en-US" b="1" i="1" dirty="0" smtClean="0"/>
              <a:t>. E: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556792"/>
            <a:ext cx="7498080" cy="50405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E acts as an antioxidant and radical scavenger which </a:t>
            </a:r>
            <a:r>
              <a:rPr lang="en-US" dirty="0" smtClean="0"/>
              <a:t>protect </a:t>
            </a:r>
            <a:r>
              <a:rPr lang="en-US" dirty="0" err="1" smtClean="0"/>
              <a:t>LDL</a:t>
            </a:r>
            <a:r>
              <a:rPr lang="en-US" dirty="0" smtClean="0"/>
              <a:t> </a:t>
            </a:r>
            <a:r>
              <a:rPr lang="en-US" dirty="0"/>
              <a:t>and polyunsaturated fats from oxidation.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it </a:t>
            </a:r>
            <a:r>
              <a:rPr lang="en-US" dirty="0" smtClean="0"/>
              <a:t>protect cell </a:t>
            </a:r>
            <a:r>
              <a:rPr lang="en-US" dirty="0"/>
              <a:t>structures from damage by highly active O2 species as </a:t>
            </a:r>
            <a:r>
              <a:rPr lang="en-US" dirty="0" smtClean="0"/>
              <a:t>hydrogen </a:t>
            </a:r>
            <a:r>
              <a:rPr lang="en-US" dirty="0"/>
              <a:t>peroxide, </a:t>
            </a:r>
            <a:r>
              <a:rPr lang="en-US" dirty="0" smtClean="0"/>
              <a:t>superoxide </a:t>
            </a:r>
            <a:r>
              <a:rPr lang="en-US" dirty="0"/>
              <a:t>and other O2 free radicles.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E inhibit prostaglandin synthesis.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/>
              <a:t>E may affect cell proliferation and growth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8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3300" b="1" i="1" dirty="0">
                <a:solidFill>
                  <a:srgbClr val="C00000"/>
                </a:solidFill>
              </a:rPr>
              <a:t>Deficiency:</a:t>
            </a:r>
          </a:p>
          <a:p>
            <a:endParaRPr lang="en-US" dirty="0"/>
          </a:p>
          <a:p>
            <a:r>
              <a:rPr lang="en-US" dirty="0" smtClean="0"/>
              <a:t>Hemolytic </a:t>
            </a:r>
            <a:r>
              <a:rPr lang="en-US" dirty="0"/>
              <a:t>anemia: has been described in premature infants.</a:t>
            </a:r>
          </a:p>
          <a:p>
            <a:endParaRPr lang="en-US" dirty="0" smtClean="0"/>
          </a:p>
          <a:p>
            <a:r>
              <a:rPr lang="en-US" dirty="0" smtClean="0"/>
              <a:t>Ataxia</a:t>
            </a:r>
            <a:r>
              <a:rPr lang="en-US" dirty="0"/>
              <a:t>: has been described in children with </a:t>
            </a:r>
            <a:r>
              <a:rPr lang="en-US" dirty="0" err="1" smtClean="0"/>
              <a:t>abetalipoprotenemia</a:t>
            </a:r>
            <a:r>
              <a:rPr lang="en-US" dirty="0" smtClean="0"/>
              <a:t> </a:t>
            </a:r>
            <a:r>
              <a:rPr lang="en-US" dirty="0"/>
              <a:t>and in pts. on long term parenteral nutrition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5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15616" y="188640"/>
            <a:ext cx="7920880" cy="626469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Benefits </a:t>
            </a:r>
            <a:r>
              <a:rPr lang="en-US" sz="3300" b="1" i="1" dirty="0">
                <a:solidFill>
                  <a:srgbClr val="C00000"/>
                </a:solidFill>
              </a:rPr>
              <a:t>of </a:t>
            </a:r>
            <a:r>
              <a:rPr lang="en-US" sz="3300" b="1" i="1" dirty="0" err="1">
                <a:solidFill>
                  <a:srgbClr val="C00000"/>
                </a:solidFill>
              </a:rPr>
              <a:t>vit</a:t>
            </a:r>
            <a:r>
              <a:rPr lang="en-US" sz="3300" b="1" i="1" dirty="0">
                <a:solidFill>
                  <a:srgbClr val="C00000"/>
                </a:solidFill>
              </a:rPr>
              <a:t> E:</a:t>
            </a:r>
            <a:endParaRPr lang="en-US" sz="3300" dirty="0">
              <a:solidFill>
                <a:srgbClr val="C00000"/>
              </a:solidFill>
            </a:endParaRP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1-Prevention </a:t>
            </a:r>
            <a:r>
              <a:rPr lang="en-US" dirty="0"/>
              <a:t>of cardiovascular dis.</a:t>
            </a:r>
          </a:p>
          <a:p>
            <a:pPr marL="82296" indent="0">
              <a:buNone/>
            </a:pPr>
            <a:r>
              <a:rPr lang="en-US" dirty="0"/>
              <a:t>2-Prevention of cancer.</a:t>
            </a:r>
          </a:p>
          <a:p>
            <a:pPr marL="82296" indent="0">
              <a:buNone/>
            </a:pPr>
            <a:r>
              <a:rPr lang="en-US" dirty="0"/>
              <a:t>3-Prevention of Alzheimer</a:t>
            </a:r>
            <a:r>
              <a:rPr lang="en-US" dirty="0">
                <a:latin typeface="Arial" charset="0"/>
              </a:rPr>
              <a:t>’</a:t>
            </a:r>
            <a:r>
              <a:rPr lang="en-US" dirty="0"/>
              <a:t>s dis.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sz="3300" b="1" i="1" dirty="0">
                <a:solidFill>
                  <a:srgbClr val="C00000"/>
                </a:solidFill>
              </a:rPr>
              <a:t>Toxicity: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1-High</a:t>
            </a:r>
            <a:r>
              <a:rPr lang="en-US" b="1" i="1" dirty="0" smtClean="0"/>
              <a:t> </a:t>
            </a:r>
            <a:r>
              <a:rPr lang="en-US" dirty="0"/>
              <a:t>doses of </a:t>
            </a:r>
            <a:r>
              <a:rPr lang="en-US" dirty="0" err="1"/>
              <a:t>vit</a:t>
            </a:r>
            <a:r>
              <a:rPr lang="en-US" dirty="0"/>
              <a:t> E may reduce </a:t>
            </a:r>
            <a:r>
              <a:rPr lang="en-US" dirty="0" err="1"/>
              <a:t>platlet</a:t>
            </a:r>
            <a:r>
              <a:rPr lang="en-US" dirty="0"/>
              <a:t> </a:t>
            </a:r>
            <a:r>
              <a:rPr lang="en-US" dirty="0" err="1" smtClean="0"/>
              <a:t>aggreggation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interfere with </a:t>
            </a:r>
            <a:r>
              <a:rPr lang="en-US" dirty="0" err="1"/>
              <a:t>vitK</a:t>
            </a:r>
            <a:r>
              <a:rPr lang="en-US" dirty="0"/>
              <a:t> </a:t>
            </a:r>
            <a:r>
              <a:rPr lang="en-US" dirty="0" smtClean="0"/>
              <a:t>metabolism </a:t>
            </a:r>
            <a:r>
              <a:rPr lang="en-US" dirty="0"/>
              <a:t>and so it is contraindicated in </a:t>
            </a:r>
            <a:r>
              <a:rPr lang="en-US" dirty="0" err="1"/>
              <a:t>pts</a:t>
            </a:r>
            <a:r>
              <a:rPr lang="en-US" dirty="0"/>
              <a:t> </a:t>
            </a:r>
            <a:r>
              <a:rPr lang="en-US" dirty="0" smtClean="0"/>
              <a:t>taking oral </a:t>
            </a:r>
            <a:r>
              <a:rPr lang="en-US" dirty="0"/>
              <a:t>anticoagulants.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2-Nausea </a:t>
            </a:r>
            <a:r>
              <a:rPr lang="en-US" dirty="0"/>
              <a:t>flatulence and diarrhea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69925" y="4413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70125" y="303213"/>
            <a:ext cx="508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Water Soluble </a:t>
            </a:r>
            <a:r>
              <a:rPr lang="en-US" sz="3600" b="1" dirty="0" err="1">
                <a:solidFill>
                  <a:srgbClr val="C00000"/>
                </a:solidFill>
              </a:rPr>
              <a:t>Vitamines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034083" y="1814289"/>
            <a:ext cx="3402013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/>
              <a:t>Thiamin (</a:t>
            </a:r>
            <a:r>
              <a:rPr lang="en-US" sz="3200" dirty="0" err="1"/>
              <a:t>vit</a:t>
            </a:r>
            <a:r>
              <a:rPr lang="en-US" sz="3200" dirty="0"/>
              <a:t>. B1)</a:t>
            </a:r>
          </a:p>
          <a:p>
            <a:r>
              <a:rPr lang="en-US" sz="3200" dirty="0"/>
              <a:t>Riboflavin (</a:t>
            </a:r>
            <a:r>
              <a:rPr lang="en-US" sz="3200" dirty="0" err="1"/>
              <a:t>vit</a:t>
            </a:r>
            <a:r>
              <a:rPr lang="en-US" sz="3200" dirty="0"/>
              <a:t>. B2)</a:t>
            </a:r>
          </a:p>
          <a:p>
            <a:r>
              <a:rPr lang="en-US" sz="3200" dirty="0"/>
              <a:t>Niacin (</a:t>
            </a:r>
            <a:r>
              <a:rPr lang="en-US" sz="3200" dirty="0" err="1"/>
              <a:t>vit</a:t>
            </a:r>
            <a:r>
              <a:rPr lang="en-US" sz="3200" dirty="0"/>
              <a:t>. B3)</a:t>
            </a:r>
          </a:p>
          <a:p>
            <a:r>
              <a:rPr lang="en-US" sz="3200" dirty="0" err="1"/>
              <a:t>Vit</a:t>
            </a:r>
            <a:r>
              <a:rPr lang="en-US" sz="3200" dirty="0"/>
              <a:t>. B6</a:t>
            </a:r>
          </a:p>
          <a:p>
            <a:r>
              <a:rPr lang="en-US" sz="3200" dirty="0" err="1"/>
              <a:t>Vit</a:t>
            </a:r>
            <a:r>
              <a:rPr lang="en-US" sz="3200" dirty="0"/>
              <a:t>. B12</a:t>
            </a:r>
          </a:p>
          <a:p>
            <a:r>
              <a:rPr lang="en-US" sz="3200" dirty="0"/>
              <a:t>Biotin</a:t>
            </a:r>
          </a:p>
          <a:p>
            <a:r>
              <a:rPr lang="en-US" sz="3200" dirty="0" err="1"/>
              <a:t>Vit</a:t>
            </a:r>
            <a:r>
              <a:rPr lang="en-US" sz="3200" dirty="0"/>
              <a:t>. C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879725" y="303213"/>
            <a:ext cx="193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Minerals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619672" y="1864841"/>
            <a:ext cx="16462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Iron</a:t>
            </a:r>
          </a:p>
          <a:p>
            <a:r>
              <a:rPr lang="en-US" dirty="0"/>
              <a:t>Copper</a:t>
            </a:r>
          </a:p>
          <a:p>
            <a:r>
              <a:rPr lang="en-US" dirty="0"/>
              <a:t>Zinc</a:t>
            </a:r>
          </a:p>
          <a:p>
            <a:r>
              <a:rPr lang="en-US" dirty="0"/>
              <a:t>Iodine</a:t>
            </a:r>
          </a:p>
          <a:p>
            <a:r>
              <a:rPr lang="en-US" dirty="0"/>
              <a:t>Fluoride</a:t>
            </a:r>
          </a:p>
          <a:p>
            <a:r>
              <a:rPr lang="en-US" dirty="0"/>
              <a:t>Selenium</a:t>
            </a:r>
          </a:p>
          <a:p>
            <a:r>
              <a:rPr lang="en-US" dirty="0"/>
              <a:t>Calcium</a:t>
            </a:r>
          </a:p>
          <a:p>
            <a:r>
              <a:rPr lang="en-US" dirty="0"/>
              <a:t>Phosphate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87623" y="1282628"/>
            <a:ext cx="7737301" cy="440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dirty="0" smtClean="0"/>
              <a:t>Energy</a:t>
            </a:r>
            <a:r>
              <a:rPr lang="en-US" dirty="0"/>
              <a:t>: 50% Carbohydrate, 15% protein, 35% </a:t>
            </a:r>
            <a:r>
              <a:rPr lang="en-US" dirty="0" smtClean="0"/>
              <a:t>Fat (&lt;</a:t>
            </a:r>
            <a:r>
              <a:rPr lang="en-US" dirty="0"/>
              <a:t>10% saturated fat), salt (&lt;6 </a:t>
            </a:r>
            <a:r>
              <a:rPr lang="en-US" dirty="0" err="1"/>
              <a:t>gm</a:t>
            </a:r>
            <a:r>
              <a:rPr lang="en-US" dirty="0"/>
              <a:t>/day):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be achieved by:</a:t>
            </a:r>
          </a:p>
          <a:p>
            <a:endParaRPr lang="en-US" dirty="0"/>
          </a:p>
          <a:p>
            <a:r>
              <a:rPr lang="en-US" dirty="0"/>
              <a:t>1- increase fruit, vegetables, beans, bran.</a:t>
            </a:r>
          </a:p>
          <a:p>
            <a:r>
              <a:rPr lang="en-US" dirty="0"/>
              <a:t>2- decrease red meat, cheese, eggs, salt.</a:t>
            </a:r>
          </a:p>
          <a:p>
            <a:r>
              <a:rPr lang="en-US" dirty="0"/>
              <a:t>3- increase olive and other vegetable oils.</a:t>
            </a:r>
          </a:p>
          <a:p>
            <a:r>
              <a:rPr lang="en-US" dirty="0"/>
              <a:t>4- decreased prepared meats and do not add salt to </a:t>
            </a:r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2195736" y="332656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Recommended Healthy Diet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868275" y="350838"/>
            <a:ext cx="52375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Protein Energy Malnutrition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43607" y="1385888"/>
            <a:ext cx="8072475" cy="449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2600" dirty="0"/>
              <a:t>The majority of the w</a:t>
            </a:r>
            <a:r>
              <a:rPr lang="en-US" sz="2600" dirty="0" smtClean="0"/>
              <a:t>eight </a:t>
            </a:r>
            <a:r>
              <a:rPr lang="en-US" sz="2600" dirty="0"/>
              <a:t>loss leading to </a:t>
            </a:r>
            <a:r>
              <a:rPr lang="en-US" sz="2600" dirty="0" smtClean="0"/>
              <a:t>malnutrition is due to </a:t>
            </a:r>
            <a:r>
              <a:rPr lang="en-US" sz="2600" dirty="0"/>
              <a:t>poor intake secondary to the anorexia associated with </a:t>
            </a:r>
            <a:r>
              <a:rPr lang="en-US" sz="2600" dirty="0" smtClean="0"/>
              <a:t>the underlying </a:t>
            </a:r>
            <a:r>
              <a:rPr lang="en-US" sz="2600" dirty="0"/>
              <a:t>condition.</a:t>
            </a:r>
          </a:p>
          <a:p>
            <a:r>
              <a:rPr lang="en-US" sz="2600" dirty="0"/>
              <a:t>-Sepsis</a:t>
            </a:r>
          </a:p>
          <a:p>
            <a:r>
              <a:rPr lang="en-US" sz="2600" dirty="0"/>
              <a:t>-Trauma</a:t>
            </a:r>
          </a:p>
          <a:p>
            <a:r>
              <a:rPr lang="en-US" sz="2600" dirty="0"/>
              <a:t>-Surgery particularly of </a:t>
            </a:r>
            <a:r>
              <a:rPr lang="en-US" sz="2600" dirty="0" err="1"/>
              <a:t>GIT</a:t>
            </a:r>
            <a:r>
              <a:rPr lang="en-US" sz="2600" dirty="0"/>
              <a:t> with complication</a:t>
            </a:r>
          </a:p>
          <a:p>
            <a:r>
              <a:rPr lang="en-US" sz="2600" dirty="0"/>
              <a:t>-GI disease, particularly involving the small bowel</a:t>
            </a:r>
          </a:p>
          <a:p>
            <a:r>
              <a:rPr lang="en-US" sz="2600" dirty="0"/>
              <a:t>-Psychological: anorexia nervosa, </a:t>
            </a:r>
            <a:r>
              <a:rPr lang="en-US" sz="2600" dirty="0" smtClean="0"/>
              <a:t>depression, Dementia</a:t>
            </a:r>
            <a:endParaRPr lang="en-US" sz="2600" dirty="0"/>
          </a:p>
          <a:p>
            <a:r>
              <a:rPr lang="en-US" sz="2600" dirty="0"/>
              <a:t>-Malignancy</a:t>
            </a:r>
          </a:p>
          <a:p>
            <a:r>
              <a:rPr lang="en-US" sz="2600" dirty="0"/>
              <a:t>-Metabolic disease: renal failure</a:t>
            </a:r>
          </a:p>
          <a:p>
            <a:r>
              <a:rPr lang="en-US" sz="2600" dirty="0"/>
              <a:t>-Any very ill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15615" y="116632"/>
            <a:ext cx="7683897" cy="169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2600" dirty="0"/>
              <a:t>Disease may also contribute by causing </a:t>
            </a:r>
            <a:r>
              <a:rPr lang="en-US" sz="2600" dirty="0" err="1"/>
              <a:t>malabsorption</a:t>
            </a:r>
            <a:r>
              <a:rPr lang="en-US" sz="2600" dirty="0"/>
              <a:t> </a:t>
            </a:r>
            <a:r>
              <a:rPr lang="en-US" sz="2600" dirty="0" smtClean="0"/>
              <a:t>and </a:t>
            </a:r>
            <a:r>
              <a:rPr lang="en-US" sz="2600" dirty="0"/>
              <a:t>increased catabolism, which is mediated by </a:t>
            </a:r>
            <a:r>
              <a:rPr lang="en-US" sz="2600" dirty="0" smtClean="0"/>
              <a:t>complex changes </a:t>
            </a:r>
            <a:r>
              <a:rPr lang="en-US" sz="2600" dirty="0"/>
              <a:t>in cytokine, hormones, side effects of drugs</a:t>
            </a:r>
            <a:r>
              <a:rPr lang="en-US" sz="2600" dirty="0" smtClean="0"/>
              <a:t>, and </a:t>
            </a:r>
            <a:r>
              <a:rPr lang="en-US" sz="2600" dirty="0"/>
              <a:t>immobility.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08063" y="2204864"/>
            <a:ext cx="7956426" cy="446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Pathophysiology of starvation</a:t>
            </a:r>
            <a:endParaRPr lang="en-US" dirty="0">
              <a:solidFill>
                <a:srgbClr val="C00000"/>
              </a:solidFill>
            </a:endParaRPr>
          </a:p>
          <a:p>
            <a:pPr>
              <a:tabLst>
                <a:tab pos="3200400" algn="l"/>
              </a:tabLst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1st 24 h. following low dietary intake, the </a:t>
            </a:r>
            <a:r>
              <a:rPr lang="en-US" dirty="0" smtClean="0"/>
              <a:t>body relies in the breakdown of hepatic glycogen to glucose for </a:t>
            </a:r>
            <a:r>
              <a:rPr lang="en-US" dirty="0"/>
              <a:t>energy (Gluconeogenesis) which take place </a:t>
            </a:r>
            <a:r>
              <a:rPr lang="en-US" dirty="0" smtClean="0"/>
              <a:t>from Pyruvate</a:t>
            </a:r>
            <a:r>
              <a:rPr lang="en-US" dirty="0"/>
              <a:t>, lactate, </a:t>
            </a:r>
            <a:r>
              <a:rPr lang="en-US" dirty="0" err="1"/>
              <a:t>glycerole</a:t>
            </a:r>
            <a:r>
              <a:rPr lang="en-US" dirty="0"/>
              <a:t> and amino acids.</a:t>
            </a:r>
          </a:p>
          <a:p>
            <a:r>
              <a:rPr lang="en-US" dirty="0">
                <a:solidFill>
                  <a:srgbClr val="C00000"/>
                </a:solidFill>
              </a:rPr>
              <a:t>Lipolysis:</a:t>
            </a:r>
          </a:p>
          <a:p>
            <a:r>
              <a:rPr lang="en-US" dirty="0"/>
              <a:t>Breakdown of body fat stores to glycerol and fatty </a:t>
            </a:r>
            <a:r>
              <a:rPr lang="en-US" dirty="0" smtClean="0"/>
              <a:t>acids which </a:t>
            </a:r>
            <a:r>
              <a:rPr lang="en-US" dirty="0"/>
              <a:t>are used for the process of </a:t>
            </a:r>
            <a:r>
              <a:rPr lang="en-US" dirty="0" smtClean="0"/>
              <a:t>energy production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59631" y="319088"/>
            <a:ext cx="7849443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dirty="0"/>
              <a:t>The majority of protein breakdown takes place in </a:t>
            </a:r>
            <a:r>
              <a:rPr lang="en-US" dirty="0" smtClean="0"/>
              <a:t>muscles with </a:t>
            </a:r>
            <a:r>
              <a:rPr lang="en-US" dirty="0"/>
              <a:t>eventual loss of muscle bulk.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59630" y="1412776"/>
            <a:ext cx="7560841" cy="532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Clinical Features: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are sometimes seen with loss of </a:t>
            </a:r>
            <a:r>
              <a:rPr lang="en-US" dirty="0" smtClean="0"/>
              <a:t>weight </a:t>
            </a:r>
            <a:r>
              <a:rPr lang="en-US" dirty="0"/>
              <a:t>or </a:t>
            </a:r>
            <a:r>
              <a:rPr lang="en-US" dirty="0" smtClean="0"/>
              <a:t>malnutrition as </a:t>
            </a:r>
            <a:r>
              <a:rPr lang="en-US" dirty="0"/>
              <a:t>the primary </a:t>
            </a:r>
            <a:r>
              <a:rPr lang="en-US" dirty="0" smtClean="0"/>
              <a:t>symptom, </a:t>
            </a:r>
            <a:r>
              <a:rPr lang="en-US" dirty="0" smtClean="0"/>
              <a:t>underlying </a:t>
            </a:r>
            <a:r>
              <a:rPr lang="en-US" dirty="0"/>
              <a:t>disease as </a:t>
            </a:r>
            <a:r>
              <a:rPr lang="en-US" dirty="0" smtClean="0"/>
              <a:t>malignancy, </a:t>
            </a:r>
            <a:r>
              <a:rPr lang="en-US" dirty="0"/>
              <a:t>renal failure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body mass index (BMI): n=20-25 </a:t>
            </a:r>
            <a:r>
              <a:rPr lang="en-US" dirty="0" smtClean="0"/>
              <a:t>kg/m2 in </a:t>
            </a:r>
            <a:r>
              <a:rPr lang="en-US" dirty="0" err="1"/>
              <a:t>PEM</a:t>
            </a:r>
            <a:r>
              <a:rPr lang="en-US" dirty="0"/>
              <a:t> &lt;18.5 kg/m2</a:t>
            </a:r>
          </a:p>
          <a:p>
            <a:endParaRPr lang="en-US" dirty="0" smtClean="0"/>
          </a:p>
          <a:p>
            <a:r>
              <a:rPr lang="en-US" dirty="0" smtClean="0"/>
              <a:t>History </a:t>
            </a:r>
            <a:r>
              <a:rPr lang="en-US" dirty="0"/>
              <a:t>of </a:t>
            </a:r>
            <a:r>
              <a:rPr lang="en-US" dirty="0" smtClean="0"/>
              <a:t>decrease </a:t>
            </a:r>
            <a:r>
              <a:rPr lang="en-US" dirty="0"/>
              <a:t>food </a:t>
            </a:r>
            <a:r>
              <a:rPr lang="en-US" dirty="0" smtClean="0"/>
              <a:t>intake, clothes </a:t>
            </a:r>
            <a:r>
              <a:rPr lang="en-US" dirty="0"/>
              <a:t>becoming loosely fitting with </a:t>
            </a:r>
            <a:r>
              <a:rPr lang="en-US" dirty="0" smtClean="0"/>
              <a:t>wasting, weakness</a:t>
            </a:r>
            <a:r>
              <a:rPr lang="en-US" dirty="0"/>
              <a:t>, apathy, </a:t>
            </a:r>
            <a:r>
              <a:rPr lang="en-US" dirty="0" smtClean="0"/>
              <a:t>depression, lax </a:t>
            </a:r>
            <a:r>
              <a:rPr lang="en-US" dirty="0"/>
              <a:t>pale dry </a:t>
            </a:r>
            <a:r>
              <a:rPr lang="en-US" dirty="0" smtClean="0"/>
              <a:t>skin infections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43608" y="44624"/>
            <a:ext cx="7848872" cy="689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just"/>
            <a:r>
              <a:rPr lang="en-US" sz="2600" b="1" dirty="0">
                <a:solidFill>
                  <a:srgbClr val="C00000"/>
                </a:solidFill>
              </a:rPr>
              <a:t>Treatment</a:t>
            </a:r>
            <a:endParaRPr lang="en-US" sz="2600" dirty="0">
              <a:solidFill>
                <a:srgbClr val="C00000"/>
              </a:solidFill>
            </a:endParaRPr>
          </a:p>
          <a:p>
            <a:pPr algn="just"/>
            <a:r>
              <a:rPr lang="en-US" sz="2600" dirty="0"/>
              <a:t>When </a:t>
            </a:r>
            <a:r>
              <a:rPr lang="en-US" sz="2600" dirty="0" smtClean="0"/>
              <a:t>malnutrition </a:t>
            </a:r>
            <a:r>
              <a:rPr lang="en-US" sz="2600" dirty="0"/>
              <a:t>is obvious and the </a:t>
            </a:r>
            <a:r>
              <a:rPr lang="en-US" sz="2600" dirty="0" smtClean="0"/>
              <a:t>underlying disease cannot </a:t>
            </a:r>
            <a:r>
              <a:rPr lang="en-US" sz="2600" dirty="0"/>
              <a:t>be corrected at once, some form of nutritional </a:t>
            </a:r>
            <a:r>
              <a:rPr lang="en-US" sz="2600" dirty="0" smtClean="0"/>
              <a:t>support </a:t>
            </a:r>
            <a:r>
              <a:rPr lang="en-US" sz="2600" dirty="0"/>
              <a:t>is necessary.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Nutrition </a:t>
            </a:r>
            <a:r>
              <a:rPr lang="en-US" sz="2600" dirty="0"/>
              <a:t>should be given </a:t>
            </a:r>
            <a:r>
              <a:rPr lang="en-US" sz="2600" dirty="0" err="1" smtClean="0"/>
              <a:t>enterally</a:t>
            </a:r>
            <a:r>
              <a:rPr lang="en-US" sz="2600" dirty="0" smtClean="0"/>
              <a:t> </a:t>
            </a:r>
            <a:r>
              <a:rPr lang="en-US" sz="2600" dirty="0"/>
              <a:t>if the </a:t>
            </a:r>
            <a:r>
              <a:rPr lang="en-US" sz="2600" dirty="0" err="1"/>
              <a:t>GIT</a:t>
            </a:r>
            <a:r>
              <a:rPr lang="en-US" sz="2600" dirty="0"/>
              <a:t> </a:t>
            </a:r>
            <a:r>
              <a:rPr lang="en-US" sz="2600" dirty="0" smtClean="0"/>
              <a:t>is functioning </a:t>
            </a:r>
            <a:r>
              <a:rPr lang="en-US" sz="2600" dirty="0"/>
              <a:t>adequately.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This </a:t>
            </a:r>
            <a:r>
              <a:rPr lang="en-US" sz="2600" dirty="0"/>
              <a:t>can be </a:t>
            </a:r>
            <a:r>
              <a:rPr lang="en-US" sz="2600" dirty="0" smtClean="0"/>
              <a:t>done by encouraging the patient </a:t>
            </a:r>
            <a:r>
              <a:rPr lang="en-US" sz="2600" dirty="0"/>
              <a:t>to eat more by </a:t>
            </a:r>
            <a:r>
              <a:rPr lang="en-US" sz="2600" dirty="0" smtClean="0"/>
              <a:t>high-caloric </a:t>
            </a:r>
            <a:r>
              <a:rPr lang="en-US" sz="2600" dirty="0"/>
              <a:t>supplement. 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this is not possible, a </a:t>
            </a:r>
            <a:r>
              <a:rPr lang="en-US" sz="2600" dirty="0" err="1"/>
              <a:t>liquified</a:t>
            </a:r>
            <a:r>
              <a:rPr lang="en-US" sz="2600" dirty="0"/>
              <a:t> diet </a:t>
            </a:r>
            <a:r>
              <a:rPr lang="en-US" sz="2600" dirty="0" err="1"/>
              <a:t>intragastrically</a:t>
            </a:r>
            <a:r>
              <a:rPr lang="en-US" sz="2600" dirty="0"/>
              <a:t> </a:t>
            </a:r>
            <a:r>
              <a:rPr lang="en-US" sz="2600" dirty="0" smtClean="0"/>
              <a:t>by fine </a:t>
            </a:r>
            <a:r>
              <a:rPr lang="en-US" sz="2600" dirty="0"/>
              <a:t>tube or Percutaneous endoscopic gastrostomy.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both of these measure fail, parenteral nutrition is </a:t>
            </a:r>
            <a:r>
              <a:rPr lang="en-US" sz="2600" dirty="0" smtClean="0"/>
              <a:t>given, between </a:t>
            </a:r>
            <a:r>
              <a:rPr lang="en-US" sz="2600" dirty="0"/>
              <a:t>1500:2000 Kcal/day will prevent the </a:t>
            </a:r>
            <a:r>
              <a:rPr lang="en-US" sz="2600" dirty="0" smtClean="0"/>
              <a:t>progression </a:t>
            </a:r>
            <a:r>
              <a:rPr lang="en-US" sz="2600" dirty="0"/>
              <a:t>of </a:t>
            </a:r>
            <a:r>
              <a:rPr lang="en-US" sz="2600" dirty="0" err="1"/>
              <a:t>PEM</a:t>
            </a:r>
            <a:r>
              <a:rPr lang="en-US" sz="26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3608" y="0"/>
            <a:ext cx="8098805" cy="680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Vitamins </a:t>
            </a:r>
            <a:r>
              <a:rPr lang="en-US" sz="4000" b="1" dirty="0">
                <a:solidFill>
                  <a:srgbClr val="C00000"/>
                </a:solidFill>
              </a:rPr>
              <a:t>Deficiencies</a:t>
            </a:r>
          </a:p>
          <a:p>
            <a:endParaRPr lang="en-US" sz="3600" dirty="0"/>
          </a:p>
          <a:p>
            <a:r>
              <a:rPr lang="en-US" sz="3200" b="1" dirty="0"/>
              <a:t>I-Fat soluble </a:t>
            </a:r>
            <a:r>
              <a:rPr lang="en-US" sz="3200" b="1" dirty="0" err="1"/>
              <a:t>vitamines</a:t>
            </a:r>
            <a:r>
              <a:rPr lang="en-US" sz="3200" b="1" dirty="0"/>
              <a:t> </a:t>
            </a:r>
            <a:r>
              <a:rPr lang="en-US" sz="3200" b="1" dirty="0" err="1"/>
              <a:t>A,D,E</a:t>
            </a:r>
            <a:r>
              <a:rPr lang="en-US" sz="3200" b="1" dirty="0"/>
              <a:t>, K</a:t>
            </a:r>
          </a:p>
          <a:p>
            <a:endParaRPr lang="en-US" sz="3200" b="1" i="1" u="sng" dirty="0" smtClean="0"/>
          </a:p>
          <a:p>
            <a:r>
              <a:rPr lang="en-US" sz="3200" b="1" i="1" u="sng" smtClean="0"/>
              <a:t>1-Vitamin </a:t>
            </a:r>
            <a:r>
              <a:rPr lang="en-US" sz="3200" b="1" i="1" u="sng" smtClean="0"/>
              <a:t>A</a:t>
            </a:r>
            <a:r>
              <a:rPr lang="en-US" sz="3600" smtClean="0"/>
              <a:t>:</a:t>
            </a:r>
            <a:endParaRPr lang="en-US" sz="3200" b="1" dirty="0"/>
          </a:p>
          <a:p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dirty="0" smtClean="0"/>
              <a:t>Vitamin </a:t>
            </a:r>
            <a:r>
              <a:rPr lang="en-US" dirty="0"/>
              <a:t>A (</a:t>
            </a:r>
            <a:r>
              <a:rPr lang="en-US" dirty="0" err="1"/>
              <a:t>retinoil</a:t>
            </a:r>
            <a:r>
              <a:rPr lang="en-US" dirty="0"/>
              <a:t>) is part of the family of </a:t>
            </a:r>
            <a:r>
              <a:rPr lang="en-US" dirty="0" err="1"/>
              <a:t>retinoids</a:t>
            </a:r>
            <a:r>
              <a:rPr lang="en-US" dirty="0"/>
              <a:t> which is present in the body and food as liver, milk</a:t>
            </a:r>
            <a:r>
              <a:rPr lang="en-US" dirty="0" smtClean="0"/>
              <a:t>, butter</a:t>
            </a:r>
            <a:r>
              <a:rPr lang="en-US" dirty="0"/>
              <a:t>, cheese, egg yolks and fish oils.</a:t>
            </a:r>
          </a:p>
          <a:p>
            <a:endParaRPr lang="en-US" dirty="0" smtClean="0"/>
          </a:p>
          <a:p>
            <a:r>
              <a:rPr lang="en-US" dirty="0" smtClean="0"/>
              <a:t>Beta-carotene </a:t>
            </a:r>
            <a:r>
              <a:rPr lang="en-US" dirty="0"/>
              <a:t>is the main carotenoid found in green vegetables, carrots and other yellow and red fruits. Beta-carotene is transmitted in the intestinal mucosa into retinol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6" descr="http://media5.picsearch.com/is?smNlmHGRDS6z07IrRjwcFZkPDg99DmyKccHpxD75-u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91637"/>
            <a:ext cx="2232248" cy="162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Function of </a:t>
            </a:r>
            <a:r>
              <a:rPr lang="en-US" b="1" i="1" dirty="0" err="1" smtClean="0"/>
              <a:t>vit</a:t>
            </a:r>
            <a:r>
              <a:rPr lang="en-US" b="1" i="1" dirty="0" smtClean="0"/>
              <a:t>. A: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868760"/>
            <a:ext cx="7498080" cy="4800600"/>
          </a:xfrm>
        </p:spPr>
        <p:txBody>
          <a:bodyPr/>
          <a:lstStyle/>
          <a:p>
            <a:r>
              <a:rPr lang="en-US" dirty="0" err="1" smtClean="0"/>
              <a:t>Retinaldhyde</a:t>
            </a:r>
            <a:r>
              <a:rPr lang="en-US" dirty="0" smtClean="0"/>
              <a:t> </a:t>
            </a:r>
            <a:r>
              <a:rPr lang="en-US" dirty="0"/>
              <a:t>is found in rhodopsin, </a:t>
            </a:r>
            <a:r>
              <a:rPr lang="en-US" dirty="0" err="1"/>
              <a:t>iodopsin</a:t>
            </a:r>
            <a:r>
              <a:rPr lang="en-US" dirty="0"/>
              <a:t> of the retina.</a:t>
            </a:r>
          </a:p>
          <a:p>
            <a:endParaRPr lang="en-US" dirty="0" smtClean="0"/>
          </a:p>
          <a:p>
            <a:r>
              <a:rPr lang="en-US" dirty="0" smtClean="0"/>
              <a:t>Control </a:t>
            </a:r>
            <a:r>
              <a:rPr lang="en-US" dirty="0"/>
              <a:t>of cell proliferation and differentiation.</a:t>
            </a:r>
          </a:p>
          <a:p>
            <a:endParaRPr lang="en-US" dirty="0" smtClean="0"/>
          </a:p>
          <a:p>
            <a:r>
              <a:rPr lang="en-US" dirty="0" smtClean="0"/>
              <a:t>Synthesis </a:t>
            </a:r>
            <a:r>
              <a:rPr lang="en-US" dirty="0"/>
              <a:t>of glycoproteins containing mannose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1507</Words>
  <Application>Microsoft Office PowerPoint</Application>
  <PresentationFormat>عرض على الشاشة (3:4)‏</PresentationFormat>
  <Paragraphs>224</Paragraphs>
  <Slides>29</Slides>
  <Notes>18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انقلاب</vt:lpstr>
      <vt:lpstr>Nutrition and Protein Energy Malnutrition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Function of vit. A:</vt:lpstr>
      <vt:lpstr>عرض تقديمي في PowerPoint</vt:lpstr>
      <vt:lpstr>Treatment: </vt:lpstr>
      <vt:lpstr>عرض تقديمي في PowerPoint</vt:lpstr>
      <vt:lpstr>2-Vitamin D deficiency</vt:lpstr>
      <vt:lpstr>عرض تقديمي في PowerPoint</vt:lpstr>
      <vt:lpstr>Function of vit. D:</vt:lpstr>
      <vt:lpstr>عرض تقديمي في PowerPoint</vt:lpstr>
      <vt:lpstr>عرض تقديمي في PowerPoint</vt:lpstr>
      <vt:lpstr>investigation:</vt:lpstr>
      <vt:lpstr> 3- Vit K deficiency</vt:lpstr>
      <vt:lpstr>Function of vit. K:</vt:lpstr>
      <vt:lpstr>1-Hgic dis. of the newborn :</vt:lpstr>
      <vt:lpstr>2-In adults: vit K def. in adults can be seen in:</vt:lpstr>
      <vt:lpstr>Vit K toxicity:</vt:lpstr>
      <vt:lpstr> Vit E deficiency</vt:lpstr>
      <vt:lpstr>Function of vit. E: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Max Sangiorgi, M.D.</dc:creator>
  <cp:lastModifiedBy>MM.Group</cp:lastModifiedBy>
  <cp:revision>77</cp:revision>
  <dcterms:created xsi:type="dcterms:W3CDTF">2006-02-13T22:50:01Z</dcterms:created>
  <dcterms:modified xsi:type="dcterms:W3CDTF">2012-06-27T08:49:43Z</dcterms:modified>
</cp:coreProperties>
</file>